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265" autoAdjust="0"/>
  </p:normalViewPr>
  <p:slideViewPr>
    <p:cSldViewPr>
      <p:cViewPr>
        <p:scale>
          <a:sx n="57" d="100"/>
          <a:sy n="57" d="100"/>
        </p:scale>
        <p:origin x="-2166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7\DETENIDOS%20RUTH%20TRANSPARENC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7\GRAFICAS%20PARA%20TTO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7\GRAFICAS%20PARA%20TTO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7\GRAFICAS%20PARA%20TTO%20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7\GRAFICAS%20PARA%20TTO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439876548864941E-2"/>
          <c:y val="4.2076500921797669E-2"/>
          <c:w val="0.9188465095280629"/>
          <c:h val="0.62491232138672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'2017'!$C$44:$C$45</c:f>
              <c:strCache>
                <c:ptCount val="2"/>
                <c:pt idx="0">
                  <c:v>FEMENINO</c:v>
                </c:pt>
                <c:pt idx="1">
                  <c:v>FALTAS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'2017'!$B$46:$B$47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'2017'!$C$46:$C$47</c:f>
              <c:numCache>
                <c:formatCode>General</c:formatCode>
                <c:ptCount val="2"/>
                <c:pt idx="0">
                  <c:v>18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'2017'!$D$44:$D$45</c:f>
              <c:strCache>
                <c:ptCount val="2"/>
                <c:pt idx="0">
                  <c:v>FEMENINO</c:v>
                </c:pt>
                <c:pt idx="1">
                  <c:v>DELITOS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'2017'!$B$46:$B$47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'2017'!$D$46:$D$47</c:f>
              <c:numCache>
                <c:formatCode>General</c:formatCode>
                <c:ptCount val="2"/>
                <c:pt idx="0">
                  <c:v>7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'2017'!$E$44:$E$45</c:f>
              <c:strCache>
                <c:ptCount val="2"/>
                <c:pt idx="0">
                  <c:v>MASCULINO</c:v>
                </c:pt>
                <c:pt idx="1">
                  <c:v>FALTAS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'2017'!$B$46:$B$47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'2017'!$E$46:$E$47</c:f>
              <c:numCache>
                <c:formatCode>General</c:formatCode>
                <c:ptCount val="2"/>
                <c:pt idx="0">
                  <c:v>322</c:v>
                </c:pt>
                <c:pt idx="1">
                  <c:v>104</c:v>
                </c:pt>
              </c:numCache>
            </c:numRef>
          </c:val>
        </c:ser>
        <c:ser>
          <c:idx val="3"/>
          <c:order val="3"/>
          <c:tx>
            <c:strRef>
              <c:f>'2017'!$F$44:$F$45</c:f>
              <c:strCache>
                <c:ptCount val="2"/>
                <c:pt idx="0">
                  <c:v>MASCULINO</c:v>
                </c:pt>
                <c:pt idx="1">
                  <c:v>DELITOS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'2017'!$B$46:$B$47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'2017'!$F$46:$F$47</c:f>
              <c:numCache>
                <c:formatCode>General</c:formatCode>
                <c:ptCount val="2"/>
                <c:pt idx="0">
                  <c:v>51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886720"/>
        <c:axId val="27888256"/>
      </c:barChart>
      <c:catAx>
        <c:axId val="2788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888256"/>
        <c:crosses val="autoZero"/>
        <c:auto val="1"/>
        <c:lblAlgn val="ctr"/>
        <c:lblOffset val="100"/>
        <c:noMultiLvlLbl val="0"/>
      </c:catAx>
      <c:valAx>
        <c:axId val="27888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886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0586606717700029E-2"/>
          <c:y val="0.72011843451520152"/>
          <c:w val="0.84504916082053994"/>
          <c:h val="0.2766784442718280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TIPO</a:t>
            </a:r>
            <a:r>
              <a:rPr lang="en-US" baseline="0"/>
              <a:t> D</a:t>
            </a:r>
            <a:r>
              <a:rPr lang="en-US"/>
              <a:t>E ACCIDENTES FEBRERO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'TIPOS DE ACC'!$B$37</c:f>
              <c:strCache>
                <c:ptCount val="1"/>
                <c:pt idx="0">
                  <c:v>TOTAL DE ACCIDENTES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'TIPOS DE ACC'!$A$38:$A$49</c:f>
              <c:strCache>
                <c:ptCount val="12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CAIDA DE PERSONA</c:v>
                </c:pt>
                <c:pt idx="4">
                  <c:v>DIVERSO</c:v>
                </c:pt>
                <c:pt idx="5">
                  <c:v>ESTRELLAMIENTO</c:v>
                </c:pt>
                <c:pt idx="6">
                  <c:v>FRONTAL</c:v>
                </c:pt>
                <c:pt idx="7">
                  <c:v>LATERAL</c:v>
                </c:pt>
                <c:pt idx="8">
                  <c:v>SALIDA DE CAMINO</c:v>
                </c:pt>
                <c:pt idx="9">
                  <c:v>VOLCADURA</c:v>
                </c:pt>
                <c:pt idx="10">
                  <c:v>PROYECCION</c:v>
                </c:pt>
                <c:pt idx="11">
                  <c:v>MÓVIL DE VEHÍCULO</c:v>
                </c:pt>
              </c:strCache>
            </c:strRef>
          </c:cat>
          <c:val>
            <c:numRef>
              <c:f>'TIPOS DE ACC'!$B$38:$B$49</c:f>
              <c:numCache>
                <c:formatCode>General</c:formatCode>
                <c:ptCount val="12"/>
                <c:pt idx="0">
                  <c:v>23</c:v>
                </c:pt>
                <c:pt idx="1">
                  <c:v>6</c:v>
                </c:pt>
                <c:pt idx="2">
                  <c:v>15</c:v>
                </c:pt>
                <c:pt idx="3">
                  <c:v>2</c:v>
                </c:pt>
                <c:pt idx="4">
                  <c:v>9</c:v>
                </c:pt>
                <c:pt idx="5">
                  <c:v>30</c:v>
                </c:pt>
                <c:pt idx="6">
                  <c:v>6</c:v>
                </c:pt>
                <c:pt idx="7">
                  <c:v>18</c:v>
                </c:pt>
                <c:pt idx="8">
                  <c:v>5</c:v>
                </c:pt>
                <c:pt idx="9">
                  <c:v>5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194304"/>
        <c:axId val="28220800"/>
      </c:barChart>
      <c:catAx>
        <c:axId val="2819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220800"/>
        <c:crosses val="autoZero"/>
        <c:auto val="1"/>
        <c:lblAlgn val="ctr"/>
        <c:lblOffset val="100"/>
        <c:noMultiLvlLbl val="0"/>
      </c:catAx>
      <c:valAx>
        <c:axId val="28220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194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DÍA DE LA SEMANA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0967609171312438E-2"/>
          <c:y val="0.31580246913580384"/>
          <c:w val="0.96705089987365189"/>
          <c:h val="0.3518724603868970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'DIAS DE LA SEM'!$B$4:$B$10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'DIAS DE LA SEM'!$D$4:$D$10</c:f>
              <c:numCache>
                <c:formatCode>General</c:formatCode>
                <c:ptCount val="7"/>
                <c:pt idx="0">
                  <c:v>17</c:v>
                </c:pt>
                <c:pt idx="1">
                  <c:v>16</c:v>
                </c:pt>
                <c:pt idx="2">
                  <c:v>7</c:v>
                </c:pt>
                <c:pt idx="3">
                  <c:v>19</c:v>
                </c:pt>
                <c:pt idx="4">
                  <c:v>19</c:v>
                </c:pt>
                <c:pt idx="5">
                  <c:v>20</c:v>
                </c:pt>
                <c:pt idx="6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23136"/>
        <c:axId val="28124672"/>
      </c:barChart>
      <c:catAx>
        <c:axId val="2812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28124672"/>
        <c:crosses val="autoZero"/>
        <c:auto val="1"/>
        <c:lblAlgn val="ctr"/>
        <c:lblOffset val="100"/>
        <c:noMultiLvlLbl val="0"/>
      </c:catAx>
      <c:valAx>
        <c:axId val="28124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123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'TIPOS DE ACC'!$A$38</c:f>
              <c:strCache>
                <c:ptCount val="1"/>
                <c:pt idx="0">
                  <c:v>ALCANCE</c:v>
                </c:pt>
              </c:strCache>
            </c:strRef>
          </c:tx>
          <c:invertIfNegative val="0"/>
          <c:cat>
            <c:strRef>
              <c:f>'TIPOS DE ACC'!$B$37:$E$37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ACC'!$B$38:$E$38</c:f>
              <c:numCache>
                <c:formatCode>General</c:formatCode>
                <c:ptCount val="4"/>
                <c:pt idx="0">
                  <c:v>23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'TIPOS DE ACC'!$A$39</c:f>
              <c:strCache>
                <c:ptCount val="1"/>
                <c:pt idx="0">
                  <c:v>ATROPELLO</c:v>
                </c:pt>
              </c:strCache>
            </c:strRef>
          </c:tx>
          <c:invertIfNegative val="0"/>
          <c:cat>
            <c:strRef>
              <c:f>'TIPOS DE ACC'!$B$37:$E$37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ACC'!$B$39:$E$39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'TIPOS DE ACC'!$A$40</c:f>
              <c:strCache>
                <c:ptCount val="1"/>
                <c:pt idx="0">
                  <c:v>CRUCERO</c:v>
                </c:pt>
              </c:strCache>
            </c:strRef>
          </c:tx>
          <c:invertIfNegative val="0"/>
          <c:cat>
            <c:strRef>
              <c:f>'TIPOS DE ACC'!$B$37:$E$37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ACC'!$B$40:$E$40</c:f>
              <c:numCache>
                <c:formatCode>General</c:formatCode>
                <c:ptCount val="4"/>
                <c:pt idx="0">
                  <c:v>15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'TIPOS DE ACC'!$A$41</c:f>
              <c:strCache>
                <c:ptCount val="1"/>
                <c:pt idx="0">
                  <c:v>CAIDA DE PERSONA</c:v>
                </c:pt>
              </c:strCache>
            </c:strRef>
          </c:tx>
          <c:invertIfNegative val="0"/>
          <c:cat>
            <c:strRef>
              <c:f>'TIPOS DE ACC'!$B$37:$E$37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ACC'!$B$41:$E$41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'TIPOS DE ACC'!$A$42</c:f>
              <c:strCache>
                <c:ptCount val="1"/>
                <c:pt idx="0">
                  <c:v>DIVERSO</c:v>
                </c:pt>
              </c:strCache>
            </c:strRef>
          </c:tx>
          <c:invertIfNegative val="0"/>
          <c:cat>
            <c:strRef>
              <c:f>'TIPOS DE ACC'!$B$37:$E$37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ACC'!$B$42:$E$42</c:f>
              <c:numCache>
                <c:formatCode>General</c:formatCode>
                <c:ptCount val="4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'TIPOS DE ACC'!$A$43</c:f>
              <c:strCache>
                <c:ptCount val="1"/>
                <c:pt idx="0">
                  <c:v>ESTRELLAMIENTO</c:v>
                </c:pt>
              </c:strCache>
            </c:strRef>
          </c:tx>
          <c:invertIfNegative val="0"/>
          <c:cat>
            <c:strRef>
              <c:f>'TIPOS DE ACC'!$B$37:$E$37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ACC'!$B$43:$E$43</c:f>
              <c:numCache>
                <c:formatCode>General</c:formatCode>
                <c:ptCount val="4"/>
                <c:pt idx="0">
                  <c:v>30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'TIPOS DE ACC'!$A$44</c:f>
              <c:strCache>
                <c:ptCount val="1"/>
                <c:pt idx="0">
                  <c:v>FRONTAL</c:v>
                </c:pt>
              </c:strCache>
            </c:strRef>
          </c:tx>
          <c:invertIfNegative val="0"/>
          <c:cat>
            <c:strRef>
              <c:f>'TIPOS DE ACC'!$B$37:$E$37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ACC'!$B$44:$E$44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'TIPOS DE ACC'!$A$45</c:f>
              <c:strCache>
                <c:ptCount val="1"/>
                <c:pt idx="0">
                  <c:v>LATERAL</c:v>
                </c:pt>
              </c:strCache>
            </c:strRef>
          </c:tx>
          <c:invertIfNegative val="0"/>
          <c:cat>
            <c:strRef>
              <c:f>'TIPOS DE ACC'!$B$37:$E$37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ACC'!$B$45:$E$45</c:f>
              <c:numCache>
                <c:formatCode>General</c:formatCode>
                <c:ptCount val="4"/>
                <c:pt idx="0">
                  <c:v>18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'TIPOS DE ACC'!$A$46</c:f>
              <c:strCache>
                <c:ptCount val="1"/>
                <c:pt idx="0">
                  <c:v>SALIDA DE CAMINO</c:v>
                </c:pt>
              </c:strCache>
            </c:strRef>
          </c:tx>
          <c:invertIfNegative val="0"/>
          <c:cat>
            <c:strRef>
              <c:f>'TIPOS DE ACC'!$B$37:$E$37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ACC'!$B$46:$E$46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'TIPOS DE ACC'!$A$47</c:f>
              <c:strCache>
                <c:ptCount val="1"/>
                <c:pt idx="0">
                  <c:v>VOLCADURA</c:v>
                </c:pt>
              </c:strCache>
            </c:strRef>
          </c:tx>
          <c:invertIfNegative val="0"/>
          <c:cat>
            <c:strRef>
              <c:f>'TIPOS DE ACC'!$B$37:$E$37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ACC'!$B$47:$E$47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'TIPOS DE ACC'!$A$49</c:f>
              <c:strCache>
                <c:ptCount val="1"/>
                <c:pt idx="0">
                  <c:v>MÓVIL DE VEHÍCULO</c:v>
                </c:pt>
              </c:strCache>
            </c:strRef>
          </c:tx>
          <c:invertIfNegative val="0"/>
          <c:cat>
            <c:strRef>
              <c:f>'TIPOS DE ACC'!$B$37:$E$37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ACC'!$B$49:$E$49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'TIPOS DE ACC'!$A$50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'TIPOS DE ACC'!$B$37:$E$37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ACC'!$B$50:$E$50</c:f>
              <c:numCache>
                <c:formatCode>General</c:formatCode>
                <c:ptCount val="4"/>
                <c:pt idx="0">
                  <c:v>121</c:v>
                </c:pt>
                <c:pt idx="1">
                  <c:v>17</c:v>
                </c:pt>
                <c:pt idx="2">
                  <c:v>24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84352"/>
        <c:axId val="28485888"/>
      </c:barChart>
      <c:catAx>
        <c:axId val="284843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8485888"/>
        <c:crosses val="autoZero"/>
        <c:auto val="1"/>
        <c:lblAlgn val="ctr"/>
        <c:lblOffset val="100"/>
        <c:noMultiLvlLbl val="0"/>
      </c:catAx>
      <c:valAx>
        <c:axId val="28485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4843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731560971145265"/>
          <c:y val="6.01652923883799E-2"/>
          <c:w val="0.75328281702510969"/>
          <c:h val="0.32479236414615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CONDUCTOR!$B$31</c:f>
              <c:strCache>
                <c:ptCount val="1"/>
                <c:pt idx="0">
                  <c:v>EBRIEDAD COMPLETA</c:v>
                </c:pt>
              </c:strCache>
            </c:strRef>
          </c:tx>
          <c:invertIfNegative val="0"/>
          <c:cat>
            <c:strRef>
              <c:f>CONDUCTOR!$C$30:$F$30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CONDUCTOR!$C$31:$F$31</c:f>
              <c:numCache>
                <c:formatCode>General</c:formatCode>
                <c:ptCount val="4"/>
                <c:pt idx="0">
                  <c:v>11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CONDUCTOR!$B$32</c:f>
              <c:strCache>
                <c:ptCount val="1"/>
                <c:pt idx="0">
                  <c:v>EBRIEDAD INCOMPLETA</c:v>
                </c:pt>
              </c:strCache>
            </c:strRef>
          </c:tx>
          <c:invertIfNegative val="0"/>
          <c:cat>
            <c:strRef>
              <c:f>CONDUCTOR!$C$30:$F$30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CONDUCTOR!$C$32:$F$32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CONDUCTOR!$B$33</c:f>
              <c:strCache>
                <c:ptCount val="1"/>
                <c:pt idx="0">
                  <c:v>NO EBRIEDAD</c:v>
                </c:pt>
              </c:strCache>
            </c:strRef>
          </c:tx>
          <c:invertIfNegative val="0"/>
          <c:cat>
            <c:strRef>
              <c:f>CONDUCTOR!$C$30:$F$30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CONDUCTOR!$C$33:$F$33</c:f>
              <c:numCache>
                <c:formatCode>General</c:formatCode>
                <c:ptCount val="4"/>
                <c:pt idx="0">
                  <c:v>88</c:v>
                </c:pt>
                <c:pt idx="1">
                  <c:v>17</c:v>
                </c:pt>
                <c:pt idx="2">
                  <c:v>24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CONDUCTOR!$B$34</c:f>
              <c:strCache>
                <c:ptCount val="1"/>
                <c:pt idx="0">
                  <c:v>SE DESCONCOE</c:v>
                </c:pt>
              </c:strCache>
            </c:strRef>
          </c:tx>
          <c:invertIfNegative val="0"/>
          <c:cat>
            <c:strRef>
              <c:f>CONDUCTOR!$C$30:$F$30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CONDUCTOR!$C$34:$F$34</c:f>
              <c:numCache>
                <c:formatCode>General</c:formatCode>
                <c:ptCount val="4"/>
                <c:pt idx="0">
                  <c:v>22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CONDUCTOR!$B$35</c:f>
              <c:strCache>
                <c:ptCount val="1"/>
                <c:pt idx="0">
                  <c:v>TOTAL </c:v>
                </c:pt>
              </c:strCache>
            </c:strRef>
          </c:tx>
          <c:invertIfNegative val="0"/>
          <c:cat>
            <c:strRef>
              <c:f>CONDUCTOR!$C$30:$F$30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CONDUCTOR!$C$35:$F$35</c:f>
              <c:numCache>
                <c:formatCode>General</c:formatCode>
                <c:ptCount val="4"/>
                <c:pt idx="0">
                  <c:v>121</c:v>
                </c:pt>
                <c:pt idx="1">
                  <c:v>17</c:v>
                </c:pt>
                <c:pt idx="2">
                  <c:v>24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58848"/>
        <c:axId val="28560384"/>
      </c:barChart>
      <c:catAx>
        <c:axId val="285588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8560384"/>
        <c:crosses val="autoZero"/>
        <c:auto val="1"/>
        <c:lblAlgn val="ctr"/>
        <c:lblOffset val="100"/>
        <c:noMultiLvlLbl val="0"/>
      </c:catAx>
      <c:valAx>
        <c:axId val="28560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5588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22/03/2017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003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039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719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362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22/03/2017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22/03/2017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22/03/2017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22/03/2017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22/03/2017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22/03/2017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22/03/2017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22/03/2017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22/03/2017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22/03/2017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22/03/2017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22/03/2017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69066"/>
          <a:stretch>
            <a:fillRect/>
          </a:stretch>
        </p:blipFill>
        <p:spPr>
          <a:xfrm>
            <a:off x="458670" y="285720"/>
            <a:ext cx="6156684" cy="135732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797024" y="8143900"/>
            <a:ext cx="156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FEBRERO 2017</a:t>
            </a:r>
          </a:p>
        </p:txBody>
      </p:sp>
      <p:pic>
        <p:nvPicPr>
          <p:cNvPr id="1026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1643042"/>
            <a:ext cx="2714643" cy="2714643"/>
          </a:xfrm>
          <a:prstGeom prst="rect">
            <a:avLst/>
          </a:prstGeom>
          <a:noFill/>
        </p:spPr>
      </p:pic>
      <p:pic>
        <p:nvPicPr>
          <p:cNvPr id="5" name="4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3857628" y="1714479"/>
            <a:ext cx="2682152" cy="25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2153394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las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28 DE FEBRERO DEL  2017.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y por infracciones administrativas en el mes de FEBRERO clasificadas por rangos de edades y género, </a:t>
            </a:r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SIENDO UN TOTAL DE 449 DETENIDOS POR FALTAS ADMINISTRATIVAS Y 61  POR DELITOS DIVERSOS.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9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851179"/>
              </p:ext>
            </p:extLst>
          </p:nvPr>
        </p:nvGraphicFramePr>
        <p:xfrm>
          <a:off x="1052736" y="5508104"/>
          <a:ext cx="5224677" cy="3745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2153394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FEBRERO 2017. Clasificados por tipos de accidentes.</a:t>
            </a:r>
          </a:p>
        </p:txBody>
      </p:sp>
      <p:pic>
        <p:nvPicPr>
          <p:cNvPr id="13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9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913978"/>
              </p:ext>
            </p:extLst>
          </p:nvPr>
        </p:nvGraphicFramePr>
        <p:xfrm>
          <a:off x="-28429" y="2410991"/>
          <a:ext cx="6935395" cy="412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837350"/>
              </p:ext>
            </p:extLst>
          </p:nvPr>
        </p:nvGraphicFramePr>
        <p:xfrm>
          <a:off x="-130926" y="6876256"/>
          <a:ext cx="7053475" cy="220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2153394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57166" y="7786710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sucesos con lesionados quedan de oficio a disposición del Ministerio Publico.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11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04784"/>
              </p:ext>
            </p:extLst>
          </p:nvPr>
        </p:nvGraphicFramePr>
        <p:xfrm>
          <a:off x="-57485" y="1675472"/>
          <a:ext cx="6972969" cy="611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428604" y="6634394"/>
            <a:ext cx="61436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Llegándose a registrar 121 accidentes con 24 lesionados, 0 muertes y 18</a:t>
            </a:r>
          </a:p>
          <a:p>
            <a:pPr algn="just"/>
            <a:r>
              <a:rPr lang="es-MX" sz="1000" b="1" u="sng" dirty="0" smtClean="0">
                <a:latin typeface="Arial" pitchFamily="34" charset="0"/>
                <a:cs typeface="Arial" pitchFamily="34" charset="0"/>
              </a:rPr>
              <a:t> detenidos puestos a disposición al M.P. por accidente vial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observados en el mes de FEBRERO</a:t>
            </a:r>
            <a:r>
              <a:rPr lang="es-MX" sz="1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Los cruceros con mayor número de accidentes registrados en el mes de FEBRERO.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1° Arturo B. De La Garza.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2° 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Eloy Cavazos.</a:t>
            </a: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3°.San Roque.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4° </a:t>
            </a:r>
            <a:r>
              <a:rPr lang="es-MX" sz="1000" dirty="0" err="1">
                <a:latin typeface="Arial" pitchFamily="34" charset="0"/>
                <a:cs typeface="Arial" pitchFamily="34" charset="0"/>
              </a:rPr>
              <a:t>Carr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.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Reynosa.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5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° San Mateo.</a:t>
            </a: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2153394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51972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TJM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fmnr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pic>
        <p:nvPicPr>
          <p:cNvPr id="10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12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101882"/>
              </p:ext>
            </p:extLst>
          </p:nvPr>
        </p:nvGraphicFramePr>
        <p:xfrm>
          <a:off x="-103923" y="1784117"/>
          <a:ext cx="7029223" cy="444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5292</TotalTime>
  <Words>75</Words>
  <Application>Microsoft Office PowerPoint</Application>
  <PresentationFormat>Presentación en pantalla (4:3)</PresentationFormat>
  <Paragraphs>75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Hogar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coco</cp:lastModifiedBy>
  <cp:revision>427</cp:revision>
  <cp:lastPrinted>2013-04-09T01:32:33Z</cp:lastPrinted>
  <dcterms:created xsi:type="dcterms:W3CDTF">2013-05-04T00:53:54Z</dcterms:created>
  <dcterms:modified xsi:type="dcterms:W3CDTF">2017-03-22T16:34:06Z</dcterms:modified>
</cp:coreProperties>
</file>